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7" r:id="rId8"/>
    <p:sldId id="262" r:id="rId9"/>
    <p:sldId id="263" r:id="rId10"/>
    <p:sldId id="264" r:id="rId11"/>
    <p:sldId id="265" r:id="rId12"/>
    <p:sldId id="266" r:id="rId13"/>
    <p:sldId id="267" r:id="rId14"/>
    <p:sldId id="282" r:id="rId15"/>
    <p:sldId id="288" r:id="rId16"/>
    <p:sldId id="273" r:id="rId17"/>
    <p:sldId id="274" r:id="rId18"/>
    <p:sldId id="286" r:id="rId19"/>
    <p:sldId id="269" r:id="rId20"/>
    <p:sldId id="270" r:id="rId21"/>
    <p:sldId id="271" r:id="rId22"/>
    <p:sldId id="272" r:id="rId23"/>
    <p:sldId id="283" r:id="rId24"/>
    <p:sldId id="289" r:id="rId25"/>
    <p:sldId id="275" r:id="rId26"/>
    <p:sldId id="276" r:id="rId27"/>
    <p:sldId id="277" r:id="rId28"/>
    <p:sldId id="278" r:id="rId29"/>
    <p:sldId id="279" r:id="rId30"/>
    <p:sldId id="280" r:id="rId31"/>
    <p:sldId id="284" r:id="rId32"/>
    <p:sldId id="285" r:id="rId33"/>
    <p:sldId id="291" r:id="rId34"/>
    <p:sldId id="292" r:id="rId35"/>
    <p:sldId id="293" r:id="rId36"/>
    <p:sldId id="294" r:id="rId37"/>
    <p:sldId id="281" r:id="rId38"/>
    <p:sldId id="290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83" autoAdjust="0"/>
    <p:restoredTop sz="99821" autoAdjust="0"/>
  </p:normalViewPr>
  <p:slideViewPr>
    <p:cSldViewPr snapToGrid="0">
      <p:cViewPr varScale="1">
        <p:scale>
          <a:sx n="66" d="100"/>
          <a:sy n="66" d="100"/>
        </p:scale>
        <p:origin x="75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angryalien.com/aa/GWWbuns.asp" TargetMode="Externa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angryalien.com/aa/jurassicbuns.asp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angryalien.com/1205/starwarsbuns.asp" TargetMode="Externa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y57sYHIDP_Y" TargetMode="Externa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angryalien.com/1205/starwarsbuns.asp" TargetMode="Externa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Monday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2659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23007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Create a condensed version of something by expressing only the main points</a:t>
            </a:r>
            <a:endParaRPr lang="en-US" sz="3600" dirty="0"/>
          </a:p>
        </p:txBody>
      </p:sp>
      <p:pic>
        <p:nvPicPr>
          <p:cNvPr id="6" name="Picture Placeholder 5" descr="PAINT.jpg">
            <a:hlinkClick r:id="rId2"/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3249957" y="1472030"/>
            <a:ext cx="6207424" cy="42068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5486400"/>
            <a:ext cx="12192000" cy="1371600"/>
          </a:xfrm>
        </p:spPr>
        <p:txBody>
          <a:bodyPr anchor="ctr">
            <a:normAutofit/>
          </a:bodyPr>
          <a:lstStyle/>
          <a:p>
            <a:pPr marL="114300">
              <a:tabLst>
                <a:tab pos="11887200" algn="r"/>
              </a:tabLst>
            </a:pPr>
            <a:r>
              <a:rPr lang="en-US" sz="3200" dirty="0" smtClean="0"/>
              <a:t>I say	</a:t>
            </a:r>
            <a:r>
              <a:rPr lang="en-US" sz="3200" b="1" dirty="0" smtClean="0"/>
              <a:t>SUMMARIZE</a:t>
            </a:r>
          </a:p>
          <a:p>
            <a:pPr marL="114300">
              <a:tabLst>
                <a:tab pos="11887200" algn="r"/>
              </a:tabLst>
            </a:pPr>
            <a:r>
              <a:rPr lang="en-US" sz="3200" dirty="0" smtClean="0"/>
              <a:t>You say	</a:t>
            </a:r>
            <a:r>
              <a:rPr lang="en-US" sz="3200" b="1" dirty="0" smtClean="0"/>
              <a:t>SUMMARIZE</a:t>
            </a:r>
            <a:endParaRPr lang="en-US" sz="3200" b="1" dirty="0"/>
          </a:p>
        </p:txBody>
      </p:sp>
      <p:sp>
        <p:nvSpPr>
          <p:cNvPr id="7" name="Curved Down Arrow 6"/>
          <p:cNvSpPr/>
          <p:nvPr/>
        </p:nvSpPr>
        <p:spPr>
          <a:xfrm rot="20469299">
            <a:off x="2040501" y="1908724"/>
            <a:ext cx="1959429" cy="865414"/>
          </a:xfrm>
          <a:prstGeom prst="curvedDownArrow">
            <a:avLst>
              <a:gd name="adj1" fmla="val 37626"/>
              <a:gd name="adj2" fmla="val 82392"/>
              <a:gd name="adj3" fmla="val 60849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20441240">
            <a:off x="130707" y="3016322"/>
            <a:ext cx="3445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Watch me!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302329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To disagree or argue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OR</a:t>
            </a:r>
            <a:br>
              <a:rPr lang="en-US" sz="3600" dirty="0" smtClean="0"/>
            </a:br>
            <a:r>
              <a:rPr lang="en-US" sz="2800" dirty="0" smtClean="0"/>
              <a:t>an opposition between two characters (external)</a:t>
            </a:r>
            <a:br>
              <a:rPr lang="en-US" sz="2800" dirty="0" smtClean="0"/>
            </a:br>
            <a:r>
              <a:rPr lang="en-US" sz="2800" dirty="0" smtClean="0"/>
              <a:t>or within a character (internal)</a:t>
            </a:r>
            <a:endParaRPr lang="en-US" sz="3600" dirty="0"/>
          </a:p>
        </p:txBody>
      </p:sp>
      <p:pic>
        <p:nvPicPr>
          <p:cNvPr id="6" name="Picture Placeholder 5" descr="PAINT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2883978" y="2743858"/>
            <a:ext cx="5508907" cy="37185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5486400"/>
            <a:ext cx="12192000" cy="1371600"/>
          </a:xfrm>
        </p:spPr>
        <p:txBody>
          <a:bodyPr anchor="ctr">
            <a:normAutofit/>
          </a:bodyPr>
          <a:lstStyle/>
          <a:p>
            <a:pPr marL="114300">
              <a:tabLst>
                <a:tab pos="11887200" algn="r"/>
              </a:tabLst>
            </a:pPr>
            <a:r>
              <a:rPr lang="en-US" sz="3200" dirty="0" smtClean="0"/>
              <a:t>I say	</a:t>
            </a:r>
            <a:r>
              <a:rPr lang="en-US" sz="3200" b="1" dirty="0" smtClean="0"/>
              <a:t>CONFLICT</a:t>
            </a:r>
          </a:p>
          <a:p>
            <a:pPr marL="114300">
              <a:tabLst>
                <a:tab pos="11887200" algn="r"/>
              </a:tabLst>
            </a:pPr>
            <a:r>
              <a:rPr lang="en-US" sz="3200" dirty="0" smtClean="0"/>
              <a:t>You say	</a:t>
            </a:r>
            <a:r>
              <a:rPr lang="en-US" sz="3200" b="1" dirty="0" smtClean="0"/>
              <a:t>CONFLICT</a:t>
            </a:r>
            <a:endParaRPr lang="en-US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8387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To disagree or be opposite</a:t>
            </a:r>
            <a:br>
              <a:rPr lang="en-US" sz="4400" dirty="0" smtClean="0"/>
            </a:br>
            <a:r>
              <a:rPr lang="en-US" sz="4400" dirty="0" smtClean="0"/>
              <a:t>to the original text</a:t>
            </a:r>
            <a:endParaRPr lang="en-US" sz="3600" dirty="0"/>
          </a:p>
        </p:txBody>
      </p:sp>
      <p:pic>
        <p:nvPicPr>
          <p:cNvPr id="6" name="Picture Placeholder 5" descr="PAINT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8845" b="13528"/>
          <a:stretch>
            <a:fillRect/>
          </a:stretch>
        </p:blipFill>
        <p:spPr>
          <a:xfrm>
            <a:off x="4037361" y="1522164"/>
            <a:ext cx="3903482" cy="465404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5486400"/>
            <a:ext cx="12192000" cy="1371600"/>
          </a:xfrm>
        </p:spPr>
        <p:txBody>
          <a:bodyPr anchor="ctr">
            <a:normAutofit/>
          </a:bodyPr>
          <a:lstStyle/>
          <a:p>
            <a:pPr marL="114300">
              <a:tabLst>
                <a:tab pos="11887200" algn="r"/>
              </a:tabLst>
            </a:pPr>
            <a:r>
              <a:rPr lang="en-US" sz="3200" dirty="0" smtClean="0"/>
              <a:t>I say	</a:t>
            </a:r>
            <a:r>
              <a:rPr lang="en-US" sz="3200" b="1" dirty="0" smtClean="0"/>
              <a:t>CONTRADICT</a:t>
            </a:r>
          </a:p>
          <a:p>
            <a:pPr marL="114300">
              <a:tabLst>
                <a:tab pos="11887200" algn="r"/>
              </a:tabLst>
            </a:pPr>
            <a:r>
              <a:rPr lang="en-US" sz="3200" dirty="0" smtClean="0"/>
              <a:t>You say	</a:t>
            </a:r>
            <a:r>
              <a:rPr lang="en-US" sz="3200" b="1" dirty="0" smtClean="0"/>
              <a:t>CONTRADICT</a:t>
            </a:r>
            <a:endParaRPr lang="en-US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4013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dirty="0" smtClean="0"/>
              <a:t>A short group of words that have meaning</a:t>
            </a:r>
            <a:endParaRPr lang="en-US" dirty="0"/>
          </a:p>
        </p:txBody>
      </p:sp>
      <p:pic>
        <p:nvPicPr>
          <p:cNvPr id="6" name="Picture Placeholder 5" descr="PAINT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707" b="10520"/>
          <a:stretch>
            <a:fillRect/>
          </a:stretch>
        </p:blipFill>
        <p:spPr>
          <a:xfrm>
            <a:off x="3985598" y="1080598"/>
            <a:ext cx="4308170" cy="57774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5486400"/>
            <a:ext cx="12192000" cy="1371600"/>
          </a:xfrm>
        </p:spPr>
        <p:txBody>
          <a:bodyPr anchor="ctr">
            <a:normAutofit/>
          </a:bodyPr>
          <a:lstStyle/>
          <a:p>
            <a:pPr marL="114300">
              <a:tabLst>
                <a:tab pos="11887200" algn="r"/>
              </a:tabLst>
            </a:pPr>
            <a:r>
              <a:rPr lang="en-US" sz="3200" dirty="0" smtClean="0"/>
              <a:t>I say	</a:t>
            </a:r>
            <a:r>
              <a:rPr lang="en-US" sz="3200" b="1" dirty="0" smtClean="0"/>
              <a:t>PHRASE</a:t>
            </a:r>
          </a:p>
          <a:p>
            <a:pPr marL="114300">
              <a:tabLst>
                <a:tab pos="11887200" algn="r"/>
              </a:tabLst>
            </a:pPr>
            <a:r>
              <a:rPr lang="en-US" sz="3200" dirty="0" smtClean="0"/>
              <a:t>You say	</a:t>
            </a:r>
            <a:r>
              <a:rPr lang="en-US" sz="3200" b="1" dirty="0" smtClean="0"/>
              <a:t>PHRASE</a:t>
            </a:r>
            <a:endParaRPr lang="en-US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1"/>
            <a:ext cx="5662863" cy="2951747"/>
          </a:xfrm>
        </p:spPr>
        <p:txBody>
          <a:bodyPr anchor="t"/>
          <a:lstStyle/>
          <a:p>
            <a:r>
              <a:rPr lang="en-US" dirty="0" smtClean="0"/>
              <a:t>Read the short story about the Big Bad Wolf, then answer this question in 4-6 sentences:</a:t>
            </a:r>
            <a:endParaRPr lang="en-US" dirty="0"/>
          </a:p>
        </p:txBody>
      </p:sp>
      <p:pic>
        <p:nvPicPr>
          <p:cNvPr id="6" name="Picture Placeholder 5" descr="BigBadWolf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253" b="2253"/>
          <a:stretch>
            <a:fillRect/>
          </a:stretch>
        </p:blipFill>
        <p:spPr>
          <a:xfrm>
            <a:off x="7311662" y="625643"/>
            <a:ext cx="4094273" cy="570532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3176337"/>
            <a:ext cx="6256421" cy="36816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How does this story CONTRADICT with the typical idea of the Big Bad Wolf?</a:t>
            </a:r>
          </a:p>
          <a:p>
            <a:endParaRPr lang="en-US" sz="2800" dirty="0" smtClean="0"/>
          </a:p>
          <a:p>
            <a:r>
              <a:rPr lang="en-US" sz="2800" dirty="0" smtClean="0"/>
              <a:t>Use the word “contradict” in your answer.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108" y="261963"/>
            <a:ext cx="11762509" cy="5990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7.R.RL.01 Reading Objective: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Highly Proficient student can cite multiple examples of textual evidence to support my complex analysis and inference.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Essential Questions: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What is textual evidence? How can I identify the appropriate support? 2. What is a direct and indirect reference? How can I analyze a text to find the direct and indirect meaning? 3. What is a complex inference?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227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Wednesday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2659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98634"/>
          </a:xfrm>
        </p:spPr>
        <p:txBody>
          <a:bodyPr/>
          <a:lstStyle/>
          <a:p>
            <a:pPr algn="ctr"/>
            <a:r>
              <a:rPr lang="en-US" dirty="0" smtClean="0"/>
              <a:t>Journal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022" y="928122"/>
            <a:ext cx="11390585" cy="5519975"/>
          </a:xfrm>
        </p:spPr>
        <p:txBody>
          <a:bodyPr anchor="ctr">
            <a:normAutofit/>
          </a:bodyPr>
          <a:lstStyle/>
          <a:p>
            <a:r>
              <a:rPr lang="en-US" sz="3200" dirty="0" smtClean="0"/>
              <a:t>Dr. Seuss invented almost 2,000 words in his career as an author. One of them was the word, “</a:t>
            </a:r>
            <a:r>
              <a:rPr lang="en-US" sz="3200" dirty="0" err="1" smtClean="0"/>
              <a:t>fiffer-feffer-feff</a:t>
            </a:r>
            <a:r>
              <a:rPr lang="en-US" sz="3200" dirty="0" smtClean="0"/>
              <a:t>.” If the “</a:t>
            </a:r>
            <a:r>
              <a:rPr lang="en-US" sz="3200" dirty="0" err="1" smtClean="0"/>
              <a:t>fiffer-feffer-feff</a:t>
            </a:r>
            <a:r>
              <a:rPr lang="en-US" sz="3200" dirty="0" smtClean="0"/>
              <a:t>” was an animal, describe what it would look like, sound like, and act like.</a:t>
            </a:r>
          </a:p>
          <a:p>
            <a:r>
              <a:rPr lang="en-US" sz="3200" dirty="0" smtClean="0"/>
              <a:t>DO NOT GOOGLE IT!</a:t>
            </a:r>
            <a:endParaRPr lang="en-US" sz="3200" dirty="0" smtClean="0"/>
          </a:p>
          <a:p>
            <a:r>
              <a:rPr lang="en-US" sz="3200" dirty="0" smtClean="0"/>
              <a:t>Four sentences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-2A4ZFMAz4hY/TnTQE6Qe3BI/AAAAAAAANCY/_89W6QaRt2k/s1600/fiffer+feffer+feff+dr+seuss+abc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832" y="580117"/>
            <a:ext cx="4982482" cy="581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11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23007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Create a condensed version of something by expressing only the main points</a:t>
            </a:r>
            <a:endParaRPr lang="en-US" sz="3600" dirty="0"/>
          </a:p>
        </p:txBody>
      </p:sp>
      <p:pic>
        <p:nvPicPr>
          <p:cNvPr id="6" name="Picture Placeholder 5" descr="PAINT.jpg">
            <a:hlinkClick r:id="rId2"/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3249957" y="1558055"/>
            <a:ext cx="6207424" cy="40348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5486400"/>
            <a:ext cx="12192000" cy="1371600"/>
          </a:xfrm>
        </p:spPr>
        <p:txBody>
          <a:bodyPr anchor="ctr">
            <a:normAutofit/>
          </a:bodyPr>
          <a:lstStyle/>
          <a:p>
            <a:pPr marL="114300">
              <a:tabLst>
                <a:tab pos="11887200" algn="r"/>
              </a:tabLst>
            </a:pPr>
            <a:r>
              <a:rPr lang="en-US" sz="3200" dirty="0" smtClean="0"/>
              <a:t>I say	</a:t>
            </a:r>
            <a:r>
              <a:rPr lang="en-US" sz="3200" b="1" dirty="0" smtClean="0"/>
              <a:t>SUMMARIZE</a:t>
            </a:r>
          </a:p>
          <a:p>
            <a:pPr marL="114300">
              <a:tabLst>
                <a:tab pos="11887200" algn="r"/>
              </a:tabLst>
            </a:pPr>
            <a:r>
              <a:rPr lang="en-US" sz="3200" dirty="0" smtClean="0"/>
              <a:t>You say	</a:t>
            </a:r>
            <a:r>
              <a:rPr lang="en-US" sz="3200" b="1" dirty="0" smtClean="0"/>
              <a:t>SUMMARIZE</a:t>
            </a:r>
            <a:endParaRPr lang="en-US" sz="3200" b="1" dirty="0"/>
          </a:p>
        </p:txBody>
      </p:sp>
      <p:sp>
        <p:nvSpPr>
          <p:cNvPr id="7" name="Curved Down Arrow 6"/>
          <p:cNvSpPr/>
          <p:nvPr/>
        </p:nvSpPr>
        <p:spPr>
          <a:xfrm rot="20469299">
            <a:off x="2040501" y="1908724"/>
            <a:ext cx="1959429" cy="865414"/>
          </a:xfrm>
          <a:prstGeom prst="curvedDownArrow">
            <a:avLst>
              <a:gd name="adj1" fmla="val 37626"/>
              <a:gd name="adj2" fmla="val 82392"/>
              <a:gd name="adj3" fmla="val 60849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20441240">
            <a:off x="130707" y="3016322"/>
            <a:ext cx="3445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Watch me!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98634"/>
          </a:xfrm>
        </p:spPr>
        <p:txBody>
          <a:bodyPr/>
          <a:lstStyle/>
          <a:p>
            <a:pPr algn="ctr"/>
            <a:r>
              <a:rPr lang="en-US" dirty="0" smtClean="0"/>
              <a:t>Journal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022" y="928122"/>
            <a:ext cx="11390585" cy="5519975"/>
          </a:xfrm>
        </p:spPr>
        <p:txBody>
          <a:bodyPr anchor="ctr">
            <a:normAutofit/>
          </a:bodyPr>
          <a:lstStyle/>
          <a:p>
            <a:r>
              <a:rPr lang="en-US" sz="3200" dirty="0" smtClean="0"/>
              <a:t>What actions make a person worthy of respect?</a:t>
            </a:r>
          </a:p>
          <a:p>
            <a:r>
              <a:rPr lang="en-US" sz="3200" dirty="0" smtClean="0"/>
              <a:t>Think about people who are leaders, people who are your peers, and people who might work for you someday. What makes them deserve respect?</a:t>
            </a:r>
          </a:p>
          <a:p>
            <a:endParaRPr lang="en-US" sz="3200" dirty="0" smtClean="0"/>
          </a:p>
          <a:p>
            <a:r>
              <a:rPr lang="en-US" sz="3200" dirty="0" smtClean="0"/>
              <a:t>Six sentences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302329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To disagree or argue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OR</a:t>
            </a:r>
            <a:br>
              <a:rPr lang="en-US" sz="3600" dirty="0" smtClean="0"/>
            </a:br>
            <a:r>
              <a:rPr lang="en-US" sz="2800" dirty="0" smtClean="0"/>
              <a:t>an opposition between two characters (external)</a:t>
            </a:r>
            <a:br>
              <a:rPr lang="en-US" sz="2800" dirty="0" smtClean="0"/>
            </a:br>
            <a:r>
              <a:rPr lang="en-US" sz="2800" dirty="0" smtClean="0"/>
              <a:t>or within a character (internal)</a:t>
            </a:r>
            <a:endParaRPr lang="en-US" sz="3600" dirty="0"/>
          </a:p>
        </p:txBody>
      </p:sp>
      <p:pic>
        <p:nvPicPr>
          <p:cNvPr id="6" name="Picture Placeholder 5" descr="PAINT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2883978" y="2743858"/>
            <a:ext cx="5508907" cy="37185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5486400"/>
            <a:ext cx="12192000" cy="1371600"/>
          </a:xfrm>
        </p:spPr>
        <p:txBody>
          <a:bodyPr anchor="ctr">
            <a:normAutofit/>
          </a:bodyPr>
          <a:lstStyle/>
          <a:p>
            <a:pPr marL="114300">
              <a:tabLst>
                <a:tab pos="11887200" algn="r"/>
              </a:tabLst>
            </a:pPr>
            <a:r>
              <a:rPr lang="en-US" sz="3200" dirty="0" smtClean="0"/>
              <a:t>I say	</a:t>
            </a:r>
            <a:r>
              <a:rPr lang="en-US" sz="3200" b="1" dirty="0" smtClean="0"/>
              <a:t>CONFLICT</a:t>
            </a:r>
          </a:p>
          <a:p>
            <a:pPr marL="114300">
              <a:tabLst>
                <a:tab pos="11887200" algn="r"/>
              </a:tabLst>
            </a:pPr>
            <a:r>
              <a:rPr lang="en-US" sz="3200" dirty="0" smtClean="0"/>
              <a:t>You say	</a:t>
            </a:r>
            <a:r>
              <a:rPr lang="en-US" sz="3200" b="1" dirty="0" smtClean="0"/>
              <a:t>CONFLICT</a:t>
            </a:r>
            <a:endParaRPr lang="en-US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8387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To disagree or be opposite</a:t>
            </a:r>
            <a:br>
              <a:rPr lang="en-US" sz="4400" dirty="0" smtClean="0"/>
            </a:br>
            <a:r>
              <a:rPr lang="en-US" sz="4400" dirty="0" smtClean="0"/>
              <a:t>to the original text</a:t>
            </a:r>
            <a:endParaRPr lang="en-US" sz="3600" dirty="0"/>
          </a:p>
        </p:txBody>
      </p:sp>
      <p:pic>
        <p:nvPicPr>
          <p:cNvPr id="6" name="Picture Placeholder 5" descr="PAINT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3497180" y="1668755"/>
            <a:ext cx="5037220" cy="440756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5486400"/>
            <a:ext cx="12192000" cy="1371600"/>
          </a:xfrm>
        </p:spPr>
        <p:txBody>
          <a:bodyPr anchor="ctr">
            <a:normAutofit/>
          </a:bodyPr>
          <a:lstStyle/>
          <a:p>
            <a:pPr marL="114300">
              <a:tabLst>
                <a:tab pos="11887200" algn="r"/>
              </a:tabLst>
            </a:pPr>
            <a:r>
              <a:rPr lang="en-US" sz="3200" dirty="0" smtClean="0"/>
              <a:t>I say	</a:t>
            </a:r>
            <a:r>
              <a:rPr lang="en-US" sz="3200" b="1" dirty="0" smtClean="0"/>
              <a:t>CONTRADICT</a:t>
            </a:r>
          </a:p>
          <a:p>
            <a:pPr marL="114300">
              <a:tabLst>
                <a:tab pos="11887200" algn="r"/>
              </a:tabLst>
            </a:pPr>
            <a:r>
              <a:rPr lang="en-US" sz="3200" dirty="0" smtClean="0"/>
              <a:t>You say	</a:t>
            </a:r>
            <a:r>
              <a:rPr lang="en-US" sz="3200" b="1" dirty="0" smtClean="0"/>
              <a:t>CONTRADICT</a:t>
            </a:r>
            <a:endParaRPr lang="en-US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4013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dirty="0" smtClean="0"/>
              <a:t>A short group of words that have meaning</a:t>
            </a:r>
            <a:endParaRPr lang="en-US" dirty="0"/>
          </a:p>
        </p:txBody>
      </p:sp>
      <p:pic>
        <p:nvPicPr>
          <p:cNvPr id="6" name="Picture Placeholder 5" descr="PAINT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3866147" y="937918"/>
            <a:ext cx="4427621" cy="59034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5486400"/>
            <a:ext cx="12192000" cy="1371600"/>
          </a:xfrm>
        </p:spPr>
        <p:txBody>
          <a:bodyPr anchor="ctr">
            <a:normAutofit/>
          </a:bodyPr>
          <a:lstStyle/>
          <a:p>
            <a:pPr marL="114300">
              <a:tabLst>
                <a:tab pos="11887200" algn="r"/>
              </a:tabLst>
            </a:pPr>
            <a:r>
              <a:rPr lang="en-US" sz="3200" dirty="0" smtClean="0"/>
              <a:t>I say	</a:t>
            </a:r>
            <a:r>
              <a:rPr lang="en-US" sz="3200" b="1" dirty="0" smtClean="0"/>
              <a:t>PHRASE</a:t>
            </a:r>
          </a:p>
          <a:p>
            <a:pPr marL="114300">
              <a:tabLst>
                <a:tab pos="11887200" algn="r"/>
              </a:tabLst>
            </a:pPr>
            <a:r>
              <a:rPr lang="en-US" sz="3200" dirty="0" smtClean="0"/>
              <a:t>You say	</a:t>
            </a:r>
            <a:r>
              <a:rPr lang="en-US" sz="3200" b="1" dirty="0" smtClean="0"/>
              <a:t>PHRASE</a:t>
            </a:r>
            <a:endParaRPr lang="en-US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1"/>
            <a:ext cx="5662863" cy="2951747"/>
          </a:xfrm>
        </p:spPr>
        <p:txBody>
          <a:bodyPr anchor="t"/>
          <a:lstStyle/>
          <a:p>
            <a:r>
              <a:rPr lang="en-US" dirty="0" smtClean="0"/>
              <a:t>Think of a time when two different people told you the same rumor, except the information conflicted.</a:t>
            </a:r>
            <a:endParaRPr lang="en-US" dirty="0"/>
          </a:p>
        </p:txBody>
      </p:sp>
      <p:pic>
        <p:nvPicPr>
          <p:cNvPr id="6" name="Picture Placeholder 5" descr="BigBadWolf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6509556" y="1859437"/>
            <a:ext cx="5411219" cy="304944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3176337"/>
            <a:ext cx="6256421" cy="36816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do you do when two people tell you two different stories (about the same rumor)?</a:t>
            </a:r>
          </a:p>
          <a:p>
            <a:endParaRPr lang="en-US" sz="2800" dirty="0" smtClean="0"/>
          </a:p>
          <a:p>
            <a:r>
              <a:rPr lang="en-US" sz="2800" dirty="0" smtClean="0"/>
              <a:t>Use the word “conflict” in your answer.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108" y="261963"/>
            <a:ext cx="11762509" cy="5990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7.R.RL.01 Reading Objective: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Highly Proficient student can cite multiple examples of textual evidence to support my complex analysis and inference.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Essential Questions: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What is textual evidence? How can I identify the appropriate support? 2. What is a direct and indirect reference? How can I analyze a text to find the direct and indirect meaning? 3. What is a complex inference?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90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Thursday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2659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98634"/>
          </a:xfrm>
        </p:spPr>
        <p:txBody>
          <a:bodyPr/>
          <a:lstStyle/>
          <a:p>
            <a:pPr algn="ctr"/>
            <a:r>
              <a:rPr lang="en-US" dirty="0" smtClean="0"/>
              <a:t>Journal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022" y="928122"/>
            <a:ext cx="11390585" cy="5519975"/>
          </a:xfrm>
        </p:spPr>
        <p:txBody>
          <a:bodyPr anchor="ctr">
            <a:normAutofit/>
          </a:bodyPr>
          <a:lstStyle/>
          <a:p>
            <a:r>
              <a:rPr lang="en-US" sz="3200" dirty="0" smtClean="0"/>
              <a:t>When do your parents use reading/writing at work? When could you imagine using reading/writing at work? How about math?</a:t>
            </a:r>
          </a:p>
          <a:p>
            <a:r>
              <a:rPr lang="en-US" sz="3200" dirty="0" smtClean="0"/>
              <a:t>5 Sentences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23007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Create a condensed version of something by expressing only the main points</a:t>
            </a:r>
            <a:endParaRPr lang="en-US" sz="3600" dirty="0"/>
          </a:p>
        </p:txBody>
      </p:sp>
      <p:pic>
        <p:nvPicPr>
          <p:cNvPr id="6" name="Picture Placeholder 5" descr="PAINT.jpg">
            <a:hlinkClick r:id="rId2"/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3249957" y="1560675"/>
            <a:ext cx="6207424" cy="402958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5486400"/>
            <a:ext cx="12192000" cy="1371600"/>
          </a:xfrm>
        </p:spPr>
        <p:txBody>
          <a:bodyPr anchor="ctr">
            <a:normAutofit/>
          </a:bodyPr>
          <a:lstStyle/>
          <a:p>
            <a:pPr marL="114300">
              <a:tabLst>
                <a:tab pos="11887200" algn="r"/>
              </a:tabLst>
            </a:pPr>
            <a:r>
              <a:rPr lang="en-US" sz="3200" dirty="0" smtClean="0"/>
              <a:t>I say	</a:t>
            </a:r>
            <a:r>
              <a:rPr lang="en-US" sz="3200" b="1" dirty="0" smtClean="0"/>
              <a:t>SUMMARIZE</a:t>
            </a:r>
          </a:p>
          <a:p>
            <a:pPr marL="114300">
              <a:tabLst>
                <a:tab pos="11887200" algn="r"/>
              </a:tabLst>
            </a:pPr>
            <a:r>
              <a:rPr lang="en-US" sz="3200" dirty="0" smtClean="0"/>
              <a:t>You say	</a:t>
            </a:r>
            <a:r>
              <a:rPr lang="en-US" sz="3200" b="1" dirty="0" smtClean="0"/>
              <a:t>SUMMARIZE</a:t>
            </a:r>
            <a:endParaRPr lang="en-US" sz="3200" b="1" dirty="0"/>
          </a:p>
        </p:txBody>
      </p:sp>
      <p:sp>
        <p:nvSpPr>
          <p:cNvPr id="7" name="Curved Down Arrow 6"/>
          <p:cNvSpPr/>
          <p:nvPr/>
        </p:nvSpPr>
        <p:spPr>
          <a:xfrm rot="20469299">
            <a:off x="2040501" y="1908724"/>
            <a:ext cx="1959429" cy="865414"/>
          </a:xfrm>
          <a:prstGeom prst="curvedDownArrow">
            <a:avLst>
              <a:gd name="adj1" fmla="val 37626"/>
              <a:gd name="adj2" fmla="val 82392"/>
              <a:gd name="adj3" fmla="val 60849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20441240">
            <a:off x="130707" y="3016322"/>
            <a:ext cx="3445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Watch me!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302329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To disagree or argue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OR</a:t>
            </a:r>
            <a:br>
              <a:rPr lang="en-US" sz="3600" dirty="0" smtClean="0"/>
            </a:br>
            <a:r>
              <a:rPr lang="en-US" sz="2800" dirty="0" smtClean="0"/>
              <a:t>an opposition between two characters (external)</a:t>
            </a:r>
            <a:br>
              <a:rPr lang="en-US" sz="2800" dirty="0" smtClean="0"/>
            </a:br>
            <a:r>
              <a:rPr lang="en-US" sz="2800" dirty="0" smtClean="0"/>
              <a:t>or within a character (internal)</a:t>
            </a:r>
            <a:endParaRPr lang="en-US" sz="3600" dirty="0"/>
          </a:p>
        </p:txBody>
      </p:sp>
      <p:pic>
        <p:nvPicPr>
          <p:cNvPr id="6" name="Picture Placeholder 5" descr="PAINT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2883978" y="2743858"/>
            <a:ext cx="5508907" cy="37185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5486400"/>
            <a:ext cx="12192000" cy="1371600"/>
          </a:xfrm>
        </p:spPr>
        <p:txBody>
          <a:bodyPr anchor="ctr">
            <a:normAutofit/>
          </a:bodyPr>
          <a:lstStyle/>
          <a:p>
            <a:pPr marL="114300">
              <a:tabLst>
                <a:tab pos="11887200" algn="r"/>
              </a:tabLst>
            </a:pPr>
            <a:r>
              <a:rPr lang="en-US" sz="3200" dirty="0" smtClean="0"/>
              <a:t>I say	</a:t>
            </a:r>
            <a:r>
              <a:rPr lang="en-US" sz="3200" b="1" dirty="0" smtClean="0"/>
              <a:t>CONFLICT</a:t>
            </a:r>
          </a:p>
          <a:p>
            <a:pPr marL="114300">
              <a:tabLst>
                <a:tab pos="11887200" algn="r"/>
              </a:tabLst>
            </a:pPr>
            <a:r>
              <a:rPr lang="en-US" sz="3200" dirty="0" smtClean="0"/>
              <a:t>You say	</a:t>
            </a:r>
            <a:r>
              <a:rPr lang="en-US" sz="3200" b="1" dirty="0" smtClean="0"/>
              <a:t>CONFLICT</a:t>
            </a:r>
            <a:endParaRPr lang="en-US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8387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To disagree or be opposite</a:t>
            </a:r>
            <a:br>
              <a:rPr lang="en-US" sz="4400" dirty="0" smtClean="0"/>
            </a:br>
            <a:r>
              <a:rPr lang="en-US" sz="4400" dirty="0" smtClean="0"/>
              <a:t>to the original text</a:t>
            </a:r>
            <a:endParaRPr lang="en-US" sz="3600" dirty="0"/>
          </a:p>
        </p:txBody>
      </p:sp>
      <p:pic>
        <p:nvPicPr>
          <p:cNvPr id="6" name="Picture Placeholder 5" descr="PAINT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3271024" y="1732547"/>
            <a:ext cx="5728597" cy="3819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5486400"/>
            <a:ext cx="12192000" cy="1371600"/>
          </a:xfrm>
        </p:spPr>
        <p:txBody>
          <a:bodyPr anchor="ctr">
            <a:normAutofit/>
          </a:bodyPr>
          <a:lstStyle/>
          <a:p>
            <a:pPr marL="114300">
              <a:tabLst>
                <a:tab pos="11887200" algn="r"/>
              </a:tabLst>
            </a:pPr>
            <a:r>
              <a:rPr lang="en-US" sz="3200" dirty="0" smtClean="0"/>
              <a:t>I say	</a:t>
            </a:r>
            <a:r>
              <a:rPr lang="en-US" sz="3200" b="1" dirty="0" smtClean="0"/>
              <a:t>CONTRADICT</a:t>
            </a:r>
          </a:p>
          <a:p>
            <a:pPr marL="114300">
              <a:tabLst>
                <a:tab pos="11887200" algn="r"/>
              </a:tabLst>
            </a:pPr>
            <a:r>
              <a:rPr lang="en-US" sz="3200" dirty="0" smtClean="0"/>
              <a:t>You say	</a:t>
            </a:r>
            <a:r>
              <a:rPr lang="en-US" sz="3200" b="1" dirty="0" smtClean="0"/>
              <a:t>CONTRADICT</a:t>
            </a:r>
            <a:endParaRPr lang="en-US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23007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Create a condensed version of something by expressing only the main points</a:t>
            </a:r>
            <a:endParaRPr lang="en-US" sz="3600" dirty="0"/>
          </a:p>
        </p:txBody>
      </p:sp>
      <p:pic>
        <p:nvPicPr>
          <p:cNvPr id="6" name="Picture Placeholder 5" descr="PAINT.jpg">
            <a:hlinkClick r:id="rId2"/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7260" b="7260"/>
          <a:stretch>
            <a:fillRect/>
          </a:stretch>
        </p:blipFill>
        <p:spPr>
          <a:xfrm>
            <a:off x="2270125" y="1584325"/>
            <a:ext cx="7739063" cy="37211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5486400"/>
            <a:ext cx="12192000" cy="1371600"/>
          </a:xfrm>
        </p:spPr>
        <p:txBody>
          <a:bodyPr anchor="ctr">
            <a:normAutofit/>
          </a:bodyPr>
          <a:lstStyle/>
          <a:p>
            <a:pPr marL="114300">
              <a:tabLst>
                <a:tab pos="11887200" algn="r"/>
              </a:tabLst>
            </a:pPr>
            <a:r>
              <a:rPr lang="en-US" sz="3200" dirty="0" smtClean="0"/>
              <a:t>I say	</a:t>
            </a:r>
            <a:r>
              <a:rPr lang="en-US" sz="3200" b="1" dirty="0" smtClean="0"/>
              <a:t>SUMMARIZE</a:t>
            </a:r>
          </a:p>
          <a:p>
            <a:pPr marL="114300">
              <a:tabLst>
                <a:tab pos="11887200" algn="r"/>
              </a:tabLst>
            </a:pPr>
            <a:r>
              <a:rPr lang="en-US" sz="3200" dirty="0" smtClean="0"/>
              <a:t>You say	</a:t>
            </a:r>
            <a:r>
              <a:rPr lang="en-US" sz="3200" b="1" dirty="0" smtClean="0"/>
              <a:t>SUMMARIZE</a:t>
            </a:r>
            <a:endParaRPr lang="en-US" sz="3200" b="1" dirty="0"/>
          </a:p>
        </p:txBody>
      </p:sp>
      <p:sp>
        <p:nvSpPr>
          <p:cNvPr id="7" name="Curved Down Arrow 6"/>
          <p:cNvSpPr/>
          <p:nvPr/>
        </p:nvSpPr>
        <p:spPr>
          <a:xfrm rot="19320488">
            <a:off x="1094016" y="1812471"/>
            <a:ext cx="1959429" cy="865414"/>
          </a:xfrm>
          <a:prstGeom prst="curvedDownArrow">
            <a:avLst>
              <a:gd name="adj1" fmla="val 37626"/>
              <a:gd name="adj2" fmla="val 82392"/>
              <a:gd name="adj3" fmla="val 60849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19417537">
            <a:off x="2371" y="3016322"/>
            <a:ext cx="3445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Watch me!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4013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dirty="0" smtClean="0"/>
              <a:t>A short group of words that have meaning</a:t>
            </a:r>
            <a:endParaRPr lang="en-US" dirty="0"/>
          </a:p>
        </p:txBody>
      </p:sp>
      <p:pic>
        <p:nvPicPr>
          <p:cNvPr id="6" name="Picture Placeholder 5" descr="PAINT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3866147" y="937918"/>
            <a:ext cx="4427621" cy="59034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5486400"/>
            <a:ext cx="12192000" cy="1371600"/>
          </a:xfrm>
        </p:spPr>
        <p:txBody>
          <a:bodyPr anchor="ctr">
            <a:normAutofit/>
          </a:bodyPr>
          <a:lstStyle/>
          <a:p>
            <a:pPr marL="114300">
              <a:tabLst>
                <a:tab pos="11887200" algn="r"/>
              </a:tabLst>
            </a:pPr>
            <a:r>
              <a:rPr lang="en-US" sz="3200" dirty="0" smtClean="0"/>
              <a:t>I say	</a:t>
            </a:r>
            <a:r>
              <a:rPr lang="en-US" sz="3200" b="1" dirty="0" smtClean="0"/>
              <a:t>PHRASE</a:t>
            </a:r>
          </a:p>
          <a:p>
            <a:pPr marL="114300">
              <a:tabLst>
                <a:tab pos="11887200" algn="r"/>
              </a:tabLst>
            </a:pPr>
            <a:r>
              <a:rPr lang="en-US" sz="3200" dirty="0" smtClean="0"/>
              <a:t>You say	</a:t>
            </a:r>
            <a:r>
              <a:rPr lang="en-US" sz="3200" b="1" dirty="0" smtClean="0"/>
              <a:t>PHRASE</a:t>
            </a:r>
            <a:endParaRPr lang="en-US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739985"/>
            <a:ext cx="10131427" cy="566738"/>
          </a:xfrm>
        </p:spPr>
        <p:txBody>
          <a:bodyPr>
            <a:noAutofit/>
          </a:bodyPr>
          <a:lstStyle/>
          <a:p>
            <a:r>
              <a:rPr lang="en-US" sz="6600" dirty="0" smtClean="0"/>
              <a:t>Vocabulary</a:t>
            </a:r>
            <a:endParaRPr lang="en-US" sz="6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5360" y="1946803"/>
            <a:ext cx="10131427" cy="493712"/>
          </a:xfrm>
        </p:spPr>
        <p:txBody>
          <a:bodyPr>
            <a:normAutofit fontScale="25000" lnSpcReduction="20000"/>
          </a:bodyPr>
          <a:lstStyle/>
          <a:p>
            <a:r>
              <a:rPr lang="en-US" sz="13500" dirty="0" smtClean="0"/>
              <a:t>Choose a movie and SUMMARIZE the entire movie in ONLY five sentences (you MUST use all five sentences).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834" y="597149"/>
            <a:ext cx="10131427" cy="270403"/>
          </a:xfrm>
        </p:spPr>
        <p:txBody>
          <a:bodyPr>
            <a:noAutofit/>
          </a:bodyPr>
          <a:lstStyle/>
          <a:p>
            <a:r>
              <a:rPr lang="en-US" sz="6000" dirty="0" smtClean="0"/>
              <a:t>Friday</a:t>
            </a:r>
            <a:endParaRPr lang="en-US" sz="6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4753" y="795758"/>
            <a:ext cx="10131427" cy="1498406"/>
          </a:xfrm>
        </p:spPr>
        <p:txBody>
          <a:bodyPr>
            <a:noAutofit/>
          </a:bodyPr>
          <a:lstStyle/>
          <a:p>
            <a:r>
              <a:rPr lang="en-US" sz="3200" dirty="0" smtClean="0"/>
              <a:t>Journal: </a:t>
            </a:r>
            <a:r>
              <a:rPr lang="en-US" sz="3200" dirty="0"/>
              <a:t>Who is your </a:t>
            </a:r>
            <a:r>
              <a:rPr lang="en-US" sz="3200" dirty="0" smtClean="0"/>
              <a:t>favorite </a:t>
            </a:r>
            <a:r>
              <a:rPr lang="en-US" sz="3200" dirty="0"/>
              <a:t>Star Wars character (or other </a:t>
            </a:r>
            <a:r>
              <a:rPr lang="en-US" sz="3200" dirty="0" smtClean="0"/>
              <a:t>movie/book/TV show</a:t>
            </a:r>
            <a:r>
              <a:rPr lang="en-US" sz="3200" dirty="0"/>
              <a:t>, etc.)?</a:t>
            </a:r>
          </a:p>
        </p:txBody>
      </p:sp>
      <p:pic>
        <p:nvPicPr>
          <p:cNvPr id="1026" name="Picture 2" descr="https://d13yacurqjgara.cloudfront.net/users/520209/screenshots/1537067/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502" y="1942262"/>
            <a:ext cx="6155073" cy="461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23007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Create a condensed version of something by expressing only the main points</a:t>
            </a:r>
            <a:endParaRPr lang="en-US" sz="3600" dirty="0"/>
          </a:p>
        </p:txBody>
      </p:sp>
      <p:pic>
        <p:nvPicPr>
          <p:cNvPr id="6" name="Picture Placeholder 5" descr="PAINT.jpg">
            <a:hlinkClick r:id="rId2"/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3249957" y="1560675"/>
            <a:ext cx="6207424" cy="402958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5486400"/>
            <a:ext cx="12192000" cy="1371600"/>
          </a:xfrm>
        </p:spPr>
        <p:txBody>
          <a:bodyPr anchor="ctr">
            <a:normAutofit/>
          </a:bodyPr>
          <a:lstStyle/>
          <a:p>
            <a:pPr marL="114300">
              <a:tabLst>
                <a:tab pos="11887200" algn="r"/>
              </a:tabLst>
            </a:pPr>
            <a:r>
              <a:rPr lang="en-US" sz="3200" dirty="0" smtClean="0"/>
              <a:t>I say	</a:t>
            </a:r>
            <a:r>
              <a:rPr lang="en-US" sz="3200" b="1" dirty="0" smtClean="0"/>
              <a:t>SUMMARIZE</a:t>
            </a:r>
          </a:p>
          <a:p>
            <a:pPr marL="114300">
              <a:tabLst>
                <a:tab pos="11887200" algn="r"/>
              </a:tabLst>
            </a:pPr>
            <a:r>
              <a:rPr lang="en-US" sz="3200" dirty="0" smtClean="0"/>
              <a:t>You say	</a:t>
            </a:r>
            <a:r>
              <a:rPr lang="en-US" sz="3200" b="1" dirty="0" smtClean="0"/>
              <a:t>SUMMARIZE</a:t>
            </a:r>
            <a:endParaRPr lang="en-US" sz="3200" b="1" dirty="0"/>
          </a:p>
        </p:txBody>
      </p:sp>
      <p:sp>
        <p:nvSpPr>
          <p:cNvPr id="7" name="Curved Down Arrow 6"/>
          <p:cNvSpPr/>
          <p:nvPr/>
        </p:nvSpPr>
        <p:spPr>
          <a:xfrm rot="20469299">
            <a:off x="2040501" y="1908724"/>
            <a:ext cx="1959429" cy="865414"/>
          </a:xfrm>
          <a:prstGeom prst="curvedDownArrow">
            <a:avLst>
              <a:gd name="adj1" fmla="val 37626"/>
              <a:gd name="adj2" fmla="val 82392"/>
              <a:gd name="adj3" fmla="val 60849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20441240">
            <a:off x="130707" y="3016322"/>
            <a:ext cx="3445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Watch me!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2135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302329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To disagree or argue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OR</a:t>
            </a:r>
            <a:br>
              <a:rPr lang="en-US" sz="3600" dirty="0" smtClean="0"/>
            </a:br>
            <a:r>
              <a:rPr lang="en-US" sz="2800" dirty="0" smtClean="0"/>
              <a:t>an opposition between two characters (external)</a:t>
            </a:r>
            <a:br>
              <a:rPr lang="en-US" sz="2800" dirty="0" smtClean="0"/>
            </a:br>
            <a:r>
              <a:rPr lang="en-US" sz="2800" dirty="0" smtClean="0"/>
              <a:t>or within a character (internal)</a:t>
            </a:r>
            <a:endParaRPr lang="en-US" sz="3600" dirty="0"/>
          </a:p>
        </p:txBody>
      </p:sp>
      <p:pic>
        <p:nvPicPr>
          <p:cNvPr id="6" name="Picture Placeholder 5" descr="PAINT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2883978" y="2743858"/>
            <a:ext cx="5508907" cy="37185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5486400"/>
            <a:ext cx="12192000" cy="1371600"/>
          </a:xfrm>
        </p:spPr>
        <p:txBody>
          <a:bodyPr anchor="ctr">
            <a:normAutofit/>
          </a:bodyPr>
          <a:lstStyle/>
          <a:p>
            <a:pPr marL="114300">
              <a:tabLst>
                <a:tab pos="11887200" algn="r"/>
              </a:tabLst>
            </a:pPr>
            <a:r>
              <a:rPr lang="en-US" sz="3200" dirty="0" smtClean="0"/>
              <a:t>I say	</a:t>
            </a:r>
            <a:r>
              <a:rPr lang="en-US" sz="3200" b="1" dirty="0" smtClean="0"/>
              <a:t>CONFLICT</a:t>
            </a:r>
          </a:p>
          <a:p>
            <a:pPr marL="114300">
              <a:tabLst>
                <a:tab pos="11887200" algn="r"/>
              </a:tabLst>
            </a:pPr>
            <a:r>
              <a:rPr lang="en-US" sz="3200" dirty="0" smtClean="0"/>
              <a:t>You say	</a:t>
            </a:r>
            <a:r>
              <a:rPr lang="en-US" sz="3200" b="1" dirty="0" smtClean="0"/>
              <a:t>CONFLICT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70388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8387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To disagree or be opposite</a:t>
            </a:r>
            <a:br>
              <a:rPr lang="en-US" sz="4400" dirty="0" smtClean="0"/>
            </a:br>
            <a:r>
              <a:rPr lang="en-US" sz="4400" dirty="0" smtClean="0"/>
              <a:t>to the original text</a:t>
            </a:r>
            <a:endParaRPr lang="en-US" sz="3600" dirty="0"/>
          </a:p>
        </p:txBody>
      </p:sp>
      <p:pic>
        <p:nvPicPr>
          <p:cNvPr id="6" name="Picture Placeholder 5" descr="PAINT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3271024" y="1732547"/>
            <a:ext cx="5728597" cy="3819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5486400"/>
            <a:ext cx="12192000" cy="1371600"/>
          </a:xfrm>
        </p:spPr>
        <p:txBody>
          <a:bodyPr anchor="ctr">
            <a:normAutofit/>
          </a:bodyPr>
          <a:lstStyle/>
          <a:p>
            <a:pPr marL="114300">
              <a:tabLst>
                <a:tab pos="11887200" algn="r"/>
              </a:tabLst>
            </a:pPr>
            <a:r>
              <a:rPr lang="en-US" sz="3200" dirty="0" smtClean="0"/>
              <a:t>I say	</a:t>
            </a:r>
            <a:r>
              <a:rPr lang="en-US" sz="3200" b="1" dirty="0" smtClean="0"/>
              <a:t>CONTRADICT</a:t>
            </a:r>
          </a:p>
          <a:p>
            <a:pPr marL="114300">
              <a:tabLst>
                <a:tab pos="11887200" algn="r"/>
              </a:tabLst>
            </a:pPr>
            <a:r>
              <a:rPr lang="en-US" sz="3200" dirty="0" smtClean="0"/>
              <a:t>You say	</a:t>
            </a:r>
            <a:r>
              <a:rPr lang="en-US" sz="3200" b="1" dirty="0" smtClean="0"/>
              <a:t>CONTRADICT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0289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4013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dirty="0" smtClean="0"/>
              <a:t>A short group of words that have meaning</a:t>
            </a:r>
            <a:endParaRPr lang="en-US" dirty="0"/>
          </a:p>
        </p:txBody>
      </p:sp>
      <p:pic>
        <p:nvPicPr>
          <p:cNvPr id="6" name="Picture Placeholder 5" descr="PAINT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3866147" y="937918"/>
            <a:ext cx="4427621" cy="59034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5486400"/>
            <a:ext cx="12192000" cy="1371600"/>
          </a:xfrm>
        </p:spPr>
        <p:txBody>
          <a:bodyPr anchor="ctr">
            <a:normAutofit/>
          </a:bodyPr>
          <a:lstStyle/>
          <a:p>
            <a:pPr marL="114300">
              <a:tabLst>
                <a:tab pos="11887200" algn="r"/>
              </a:tabLst>
            </a:pPr>
            <a:r>
              <a:rPr lang="en-US" sz="3200" dirty="0" smtClean="0"/>
              <a:t>I say	</a:t>
            </a:r>
            <a:r>
              <a:rPr lang="en-US" sz="3200" b="1" dirty="0" smtClean="0"/>
              <a:t>PHRASE</a:t>
            </a:r>
          </a:p>
          <a:p>
            <a:pPr marL="114300">
              <a:tabLst>
                <a:tab pos="11887200" algn="r"/>
              </a:tabLst>
            </a:pPr>
            <a:r>
              <a:rPr lang="en-US" sz="3200" dirty="0" smtClean="0"/>
              <a:t>You say	</a:t>
            </a:r>
            <a:r>
              <a:rPr lang="en-US" sz="3200" b="1" dirty="0" smtClean="0"/>
              <a:t>PHRASE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865738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437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Prepare for your quiz:</a:t>
            </a:r>
            <a:br>
              <a:rPr lang="en-US" dirty="0" smtClean="0"/>
            </a:br>
            <a:r>
              <a:rPr lang="en-US" dirty="0" smtClean="0"/>
              <a:t>copy each definition EXACTLY as it was given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07959"/>
            <a:ext cx="12192000" cy="535004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Summarize: </a:t>
            </a:r>
          </a:p>
          <a:p>
            <a:r>
              <a:rPr lang="en-US" sz="4000" dirty="0" smtClean="0"/>
              <a:t>Conflict:</a:t>
            </a:r>
          </a:p>
          <a:p>
            <a:endParaRPr lang="en-US" sz="4000" dirty="0" smtClean="0"/>
          </a:p>
          <a:p>
            <a:r>
              <a:rPr lang="en-US" sz="4000" dirty="0" smtClean="0"/>
              <a:t>Contradict:</a:t>
            </a:r>
          </a:p>
          <a:p>
            <a:r>
              <a:rPr lang="en-US" sz="4000" dirty="0" smtClean="0"/>
              <a:t>Phrase:</a:t>
            </a:r>
          </a:p>
          <a:p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108" y="261963"/>
            <a:ext cx="11762509" cy="5990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7.R.RL.01 Reading Objective: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Highly Proficient student can cite multiple examples of textual evidence to support my complex analysis and inference.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Essential Questions: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What is textual evidence? How can I identify the appropriate support? 2. What is a direct and indirect reference? How can I analyze a text to find the direct and indirect meaning? 3. What is a complex inference?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54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302329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To disagree or argue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OR</a:t>
            </a:r>
            <a:br>
              <a:rPr lang="en-US" sz="3600" dirty="0" smtClean="0"/>
            </a:br>
            <a:r>
              <a:rPr lang="en-US" sz="2800" dirty="0" smtClean="0"/>
              <a:t>an opposition between two characters (external)</a:t>
            </a:r>
            <a:br>
              <a:rPr lang="en-US" sz="2800" dirty="0" smtClean="0"/>
            </a:br>
            <a:r>
              <a:rPr lang="en-US" sz="2800" dirty="0" smtClean="0"/>
              <a:t>or within a character (internal)</a:t>
            </a:r>
            <a:endParaRPr lang="en-US" sz="3600" dirty="0"/>
          </a:p>
        </p:txBody>
      </p:sp>
      <p:pic>
        <p:nvPicPr>
          <p:cNvPr id="6" name="Picture Placeholder 5" descr="PAINT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2883978" y="2743858"/>
            <a:ext cx="5508907" cy="37185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5486400"/>
            <a:ext cx="12192000" cy="1371600"/>
          </a:xfrm>
        </p:spPr>
        <p:txBody>
          <a:bodyPr anchor="ctr">
            <a:normAutofit/>
          </a:bodyPr>
          <a:lstStyle/>
          <a:p>
            <a:pPr marL="114300">
              <a:tabLst>
                <a:tab pos="11887200" algn="r"/>
              </a:tabLst>
            </a:pPr>
            <a:r>
              <a:rPr lang="en-US" sz="3200" dirty="0" smtClean="0"/>
              <a:t>I say	</a:t>
            </a:r>
            <a:r>
              <a:rPr lang="en-US" sz="3200" b="1" dirty="0" smtClean="0"/>
              <a:t>CONFLICT</a:t>
            </a:r>
          </a:p>
          <a:p>
            <a:pPr marL="114300">
              <a:tabLst>
                <a:tab pos="11887200" algn="r"/>
              </a:tabLst>
            </a:pPr>
            <a:r>
              <a:rPr lang="en-US" sz="3200" dirty="0" smtClean="0"/>
              <a:t>You say	</a:t>
            </a:r>
            <a:r>
              <a:rPr lang="en-US" sz="3200" b="1" dirty="0" smtClean="0"/>
              <a:t>CONFLICT</a:t>
            </a:r>
            <a:endParaRPr lang="en-US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8387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To disagree or be opposite</a:t>
            </a:r>
            <a:br>
              <a:rPr lang="en-US" sz="4400" dirty="0" smtClean="0"/>
            </a:br>
            <a:r>
              <a:rPr lang="en-US" sz="4400" dirty="0" smtClean="0"/>
              <a:t>to the original text</a:t>
            </a:r>
            <a:endParaRPr lang="en-US" sz="3600" dirty="0"/>
          </a:p>
        </p:txBody>
      </p:sp>
      <p:pic>
        <p:nvPicPr>
          <p:cNvPr id="6" name="Picture Placeholder 5" descr="PAINT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3437008" y="1764144"/>
            <a:ext cx="5168149" cy="387611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5486400"/>
            <a:ext cx="12192000" cy="1371600"/>
          </a:xfrm>
        </p:spPr>
        <p:txBody>
          <a:bodyPr anchor="ctr">
            <a:normAutofit/>
          </a:bodyPr>
          <a:lstStyle/>
          <a:p>
            <a:pPr marL="114300">
              <a:tabLst>
                <a:tab pos="11887200" algn="r"/>
              </a:tabLst>
            </a:pPr>
            <a:r>
              <a:rPr lang="en-US" sz="3200" dirty="0" smtClean="0"/>
              <a:t>I say	</a:t>
            </a:r>
            <a:r>
              <a:rPr lang="en-US" sz="3200" b="1" dirty="0" smtClean="0"/>
              <a:t>CONTRADICT</a:t>
            </a:r>
          </a:p>
          <a:p>
            <a:pPr marL="114300">
              <a:tabLst>
                <a:tab pos="11887200" algn="r"/>
              </a:tabLst>
            </a:pPr>
            <a:r>
              <a:rPr lang="en-US" sz="3200" dirty="0" smtClean="0"/>
              <a:t>You say	</a:t>
            </a:r>
            <a:r>
              <a:rPr lang="en-US" sz="3200" b="1" dirty="0" smtClean="0"/>
              <a:t>CONTRADICT</a:t>
            </a:r>
            <a:endParaRPr lang="en-US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4013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dirty="0" smtClean="0"/>
              <a:t>A short group of words that have meaning</a:t>
            </a:r>
            <a:endParaRPr lang="en-US" dirty="0"/>
          </a:p>
        </p:txBody>
      </p:sp>
      <p:pic>
        <p:nvPicPr>
          <p:cNvPr id="6" name="Picture Placeholder 5" descr="PAINT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412" b="10597"/>
          <a:stretch>
            <a:fillRect/>
          </a:stretch>
        </p:blipFill>
        <p:spPr>
          <a:xfrm>
            <a:off x="3869871" y="1101640"/>
            <a:ext cx="4064914" cy="552775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5486400"/>
            <a:ext cx="12192000" cy="1371600"/>
          </a:xfrm>
        </p:spPr>
        <p:txBody>
          <a:bodyPr anchor="ctr">
            <a:normAutofit/>
          </a:bodyPr>
          <a:lstStyle/>
          <a:p>
            <a:pPr marL="114300">
              <a:tabLst>
                <a:tab pos="11887200" algn="r"/>
              </a:tabLst>
            </a:pPr>
            <a:r>
              <a:rPr lang="en-US" sz="3200" dirty="0" smtClean="0"/>
              <a:t>I say	</a:t>
            </a:r>
            <a:r>
              <a:rPr lang="en-US" sz="3200" b="1" dirty="0" smtClean="0"/>
              <a:t>PHRASE</a:t>
            </a:r>
          </a:p>
          <a:p>
            <a:pPr marL="114300">
              <a:tabLst>
                <a:tab pos="11887200" algn="r"/>
              </a:tabLst>
            </a:pPr>
            <a:r>
              <a:rPr lang="en-US" sz="3200" dirty="0" smtClean="0"/>
              <a:t>You say	</a:t>
            </a:r>
            <a:r>
              <a:rPr lang="en-US" sz="3200" b="1" dirty="0" smtClean="0"/>
              <a:t>PHRASE</a:t>
            </a:r>
            <a:endParaRPr lang="en-US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1892" y="387929"/>
            <a:ext cx="1131916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/>
              <a:t>7.L.06 Writing Objective: </a:t>
            </a:r>
          </a:p>
          <a:p>
            <a:r>
              <a:rPr lang="en-US" sz="4800" dirty="0"/>
              <a:t>The Highly Proficient student can learn and use a wide range of vocabulary. </a:t>
            </a:r>
          </a:p>
          <a:p>
            <a:r>
              <a:rPr lang="en-US" sz="4800" dirty="0"/>
              <a:t> </a:t>
            </a:r>
          </a:p>
          <a:p>
            <a:r>
              <a:rPr lang="en-US" sz="4800" dirty="0"/>
              <a:t>Essential Questions: </a:t>
            </a:r>
          </a:p>
          <a:p>
            <a:r>
              <a:rPr lang="en-US" sz="4800" dirty="0"/>
              <a:t>What does it mean to acquire vocabulary? Why is having a wide range of vocabulary helpful in reading and writing? </a:t>
            </a:r>
          </a:p>
        </p:txBody>
      </p:sp>
    </p:spTree>
    <p:extLst>
      <p:ext uri="{BB962C8B-B14F-4D97-AF65-F5344CB8AC3E}">
        <p14:creationId xmlns:p14="http://schemas.microsoft.com/office/powerpoint/2010/main" val="3296088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Tuesday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2659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98634"/>
          </a:xfrm>
        </p:spPr>
        <p:txBody>
          <a:bodyPr/>
          <a:lstStyle/>
          <a:p>
            <a:pPr algn="ctr"/>
            <a:r>
              <a:rPr lang="en-US" dirty="0" smtClean="0"/>
              <a:t>Journal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022" y="928122"/>
            <a:ext cx="11390585" cy="5519975"/>
          </a:xfrm>
        </p:spPr>
        <p:txBody>
          <a:bodyPr anchor="ctr">
            <a:normAutofit/>
          </a:bodyPr>
          <a:lstStyle/>
          <a:p>
            <a:r>
              <a:rPr lang="en-US" sz="3200" dirty="0" smtClean="0"/>
              <a:t>If you could create a new national holiday, one that would close schools and businesses and result in epic decorations sold in grocery stores for months and months…what holiday would you invent?</a:t>
            </a:r>
          </a:p>
          <a:p>
            <a:endParaRPr lang="en-US" sz="3200" dirty="0" smtClean="0"/>
          </a:p>
          <a:p>
            <a:r>
              <a:rPr lang="en-US" sz="3200" dirty="0" smtClean="0"/>
              <a:t>Six sentences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Rutkowski1">
      <a:majorFont>
        <a:latin typeface="High Tower Text"/>
        <a:ea typeface=""/>
        <a:cs typeface=""/>
      </a:majorFont>
      <a:minorFont>
        <a:latin typeface="Bell MT"/>
        <a:ea typeface=""/>
        <a:cs typeface="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13481</TotalTime>
  <Words>590</Words>
  <Application>Microsoft Office PowerPoint</Application>
  <PresentationFormat>Widescreen</PresentationFormat>
  <Paragraphs>123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Bell MT</vt:lpstr>
      <vt:lpstr>Calibri</vt:lpstr>
      <vt:lpstr>High Tower Text</vt:lpstr>
      <vt:lpstr>Times New Roman</vt:lpstr>
      <vt:lpstr>Celestial</vt:lpstr>
      <vt:lpstr>PowerPoint Presentation</vt:lpstr>
      <vt:lpstr>Journal</vt:lpstr>
      <vt:lpstr>Create a condensed version of something by expressing only the main points</vt:lpstr>
      <vt:lpstr>To disagree or argue OR an opposition between two characters (external) or within a character (internal)</vt:lpstr>
      <vt:lpstr>To disagree or be opposite to the original text</vt:lpstr>
      <vt:lpstr>A short group of words that have meaning</vt:lpstr>
      <vt:lpstr>PowerPoint Presentation</vt:lpstr>
      <vt:lpstr>PowerPoint Presentation</vt:lpstr>
      <vt:lpstr>Journal</vt:lpstr>
      <vt:lpstr>Create a condensed version of something by expressing only the main points</vt:lpstr>
      <vt:lpstr>To disagree or argue OR an opposition between two characters (external) or within a character (internal)</vt:lpstr>
      <vt:lpstr>To disagree or be opposite to the original text</vt:lpstr>
      <vt:lpstr>A short group of words that have meaning</vt:lpstr>
      <vt:lpstr>Read the short story about the Big Bad Wolf, then answer this question in 4-6 sentences:</vt:lpstr>
      <vt:lpstr>PowerPoint Presentation</vt:lpstr>
      <vt:lpstr>PowerPoint Presentation</vt:lpstr>
      <vt:lpstr>Journal</vt:lpstr>
      <vt:lpstr>PowerPoint Presentation</vt:lpstr>
      <vt:lpstr>Create a condensed version of something by expressing only the main points</vt:lpstr>
      <vt:lpstr>To disagree or argue OR an opposition between two characters (external) or within a character (internal)</vt:lpstr>
      <vt:lpstr>To disagree or be opposite to the original text</vt:lpstr>
      <vt:lpstr>A short group of words that have meaning</vt:lpstr>
      <vt:lpstr>Think of a time when two different people told you the same rumor, except the information conflicted.</vt:lpstr>
      <vt:lpstr>PowerPoint Presentation</vt:lpstr>
      <vt:lpstr>PowerPoint Presentation</vt:lpstr>
      <vt:lpstr>Journal</vt:lpstr>
      <vt:lpstr>Create a condensed version of something by expressing only the main points</vt:lpstr>
      <vt:lpstr>To disagree or argue OR an opposition between two characters (external) or within a character (internal)</vt:lpstr>
      <vt:lpstr>To disagree or be opposite to the original text</vt:lpstr>
      <vt:lpstr>A short group of words that have meaning</vt:lpstr>
      <vt:lpstr>Vocabulary</vt:lpstr>
      <vt:lpstr>Friday</vt:lpstr>
      <vt:lpstr>Create a condensed version of something by expressing only the main points</vt:lpstr>
      <vt:lpstr>To disagree or argue OR an opposition between two characters (external) or within a character (internal)</vt:lpstr>
      <vt:lpstr>To disagree or be opposite to the original text</vt:lpstr>
      <vt:lpstr>A short group of words that have meaning</vt:lpstr>
      <vt:lpstr>Prepare for your quiz: copy each definition EXACTLY as it was given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David Henneman</cp:lastModifiedBy>
  <cp:revision>27</cp:revision>
  <dcterms:created xsi:type="dcterms:W3CDTF">2014-09-12T02:08:24Z</dcterms:created>
  <dcterms:modified xsi:type="dcterms:W3CDTF">2018-05-04T20:45:29Z</dcterms:modified>
</cp:coreProperties>
</file>